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0" r:id="rId4"/>
    <p:sldId id="261" r:id="rId5"/>
    <p:sldId id="263" r:id="rId6"/>
  </p:sldIdLst>
  <p:sldSz cx="12192000" cy="6858000"/>
  <p:notesSz cx="70104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394"/>
    <a:srgbClr val="DBD9D6"/>
    <a:srgbClr val="DD6726"/>
    <a:srgbClr val="CCDFEA"/>
    <a:srgbClr val="99C1D5"/>
    <a:srgbClr val="9FDFFF"/>
    <a:srgbClr val="FFFFFF"/>
    <a:srgbClr val="EFB9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6F3CF-D9C5-46FE-8004-C7C63519ACA4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02700"/>
            <a:ext cx="303847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F98EA-FC09-4DB7-AC55-E8E49C69F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659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7025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7025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F4A9CA-A8E6-42A6-8B78-9428805E251B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1171575"/>
            <a:ext cx="5619750" cy="3162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510563"/>
            <a:ext cx="5608320" cy="36904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37840" cy="47025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4"/>
            <a:ext cx="3037840" cy="47025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1452420-528F-4153-B3EF-F28B224B5A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52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6F10-4E58-44F6-B1B0-482DEABF0D4F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6F34-8223-493F-8D24-64A3B7A7F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47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6F10-4E58-44F6-B1B0-482DEABF0D4F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6F34-8223-493F-8D24-64A3B7A7F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2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6F10-4E58-44F6-B1B0-482DEABF0D4F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6F34-8223-493F-8D24-64A3B7A7F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79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6F10-4E58-44F6-B1B0-482DEABF0D4F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6F34-8223-493F-8D24-64A3B7A7F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4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6F10-4E58-44F6-B1B0-482DEABF0D4F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6F34-8223-493F-8D24-64A3B7A7F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4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6F10-4E58-44F6-B1B0-482DEABF0D4F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6F34-8223-493F-8D24-64A3B7A7F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20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6F10-4E58-44F6-B1B0-482DEABF0D4F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6F34-8223-493F-8D24-64A3B7A7F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53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6F10-4E58-44F6-B1B0-482DEABF0D4F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6F34-8223-493F-8D24-64A3B7A7F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444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6F10-4E58-44F6-B1B0-482DEABF0D4F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6F34-8223-493F-8D24-64A3B7A7F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7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6F10-4E58-44F6-B1B0-482DEABF0D4F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6F34-8223-493F-8D24-64A3B7A7F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83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76F10-4E58-44F6-B1B0-482DEABF0D4F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16F34-8223-493F-8D24-64A3B7A7F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03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76F10-4E58-44F6-B1B0-482DEABF0D4F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16F34-8223-493F-8D24-64A3B7A7F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43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osers.org/video-gallery#Benefit-Basic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deferredcomp.org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hyperlink" Target="https://youtu.be/HVaFRij8r2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4577" y="509666"/>
            <a:ext cx="10927830" cy="574123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67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DD6726"/>
                </a:solidFill>
              </a:rPr>
              <a:t>Learning Your Pension Plan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681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DD6726"/>
                </a:solidFill>
              </a:rPr>
              <a:t>Plan membership </a:t>
            </a:r>
            <a:r>
              <a:rPr lang="en-US" sz="2800" dirty="0" smtClean="0"/>
              <a:t>is based on date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employed and vested </a:t>
            </a:r>
          </a:p>
          <a:p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2250294" y="5682024"/>
            <a:ext cx="77751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42900"/>
            <a:r>
              <a:rPr lang="en-US" b="1" dirty="0">
                <a:solidFill>
                  <a:prstClr val="black"/>
                </a:solidFill>
              </a:rPr>
              <a:t>Members of </a:t>
            </a:r>
            <a:r>
              <a:rPr lang="en-US" b="1" dirty="0"/>
              <a:t>MSEP</a:t>
            </a:r>
            <a:r>
              <a:rPr lang="en-US" dirty="0">
                <a:solidFill>
                  <a:prstClr val="black"/>
                </a:solidFill>
              </a:rPr>
              <a:t> will choose between </a:t>
            </a:r>
            <a:r>
              <a:rPr lang="en-US" dirty="0" smtClean="0"/>
              <a:t>MSEP </a:t>
            </a:r>
            <a:r>
              <a:rPr lang="en-US" dirty="0"/>
              <a:t>and MSEP </a:t>
            </a:r>
            <a:r>
              <a:rPr lang="en-US" dirty="0" smtClean="0"/>
              <a:t>2000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at retirement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</a:p>
          <a:p>
            <a:pPr algn="ctr" defTabSz="342900"/>
            <a:r>
              <a:rPr lang="en-US" b="1" dirty="0" smtClean="0">
                <a:solidFill>
                  <a:prstClr val="black"/>
                </a:solidFill>
              </a:rPr>
              <a:t>Members of MSEP 2011 </a:t>
            </a:r>
            <a:r>
              <a:rPr lang="en-US" dirty="0" smtClean="0">
                <a:solidFill>
                  <a:prstClr val="black"/>
                </a:solidFill>
              </a:rPr>
              <a:t>contribute 4% of pay to MOSERS.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>
            <a:off x="7498060" y="3223948"/>
            <a:ext cx="2831434" cy="987485"/>
          </a:xfrm>
          <a:prstGeom prst="rightArrow">
            <a:avLst/>
          </a:prstGeom>
          <a:solidFill>
            <a:srgbClr val="006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553131" y="2849674"/>
            <a:ext cx="0" cy="2398179"/>
          </a:xfrm>
          <a:prstGeom prst="line">
            <a:avLst/>
          </a:prstGeom>
          <a:ln w="76200">
            <a:solidFill>
              <a:srgbClr val="DD6726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603185" y="3472695"/>
            <a:ext cx="2794612" cy="494273"/>
          </a:xfrm>
          <a:prstGeom prst="rect">
            <a:avLst/>
          </a:prstGeom>
          <a:solidFill>
            <a:srgbClr val="006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6394"/>
              </a:solidFill>
            </a:endParaRPr>
          </a:p>
        </p:txBody>
      </p:sp>
      <p:sp>
        <p:nvSpPr>
          <p:cNvPr id="16" name="Left Arrow 15"/>
          <p:cNvSpPr/>
          <p:nvPr/>
        </p:nvSpPr>
        <p:spPr>
          <a:xfrm>
            <a:off x="1841039" y="3223948"/>
            <a:ext cx="2629642" cy="987485"/>
          </a:xfrm>
          <a:prstGeom prst="leftArrow">
            <a:avLst/>
          </a:prstGeom>
          <a:solidFill>
            <a:srgbClr val="0063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71961" y="2400300"/>
            <a:ext cx="1912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DD6726"/>
                </a:solidFill>
                <a:latin typeface="Calibri" panose="020F0502020204030204" pitchFamily="34" charset="0"/>
              </a:rPr>
              <a:t>July 1, 2000</a:t>
            </a:r>
            <a:endParaRPr lang="en-US" sz="2400" b="1" dirty="0">
              <a:solidFill>
                <a:srgbClr val="DD6726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14530" y="2400300"/>
            <a:ext cx="2172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DD6726"/>
                </a:solidFill>
                <a:latin typeface="Calibri" panose="020F0502020204030204" pitchFamily="34" charset="0"/>
              </a:rPr>
              <a:t>January 1, 2011</a:t>
            </a:r>
            <a:endParaRPr lang="en-US" sz="2400" b="1" dirty="0">
              <a:solidFill>
                <a:srgbClr val="DD6726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34962" y="3472695"/>
            <a:ext cx="212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MSEP</a:t>
            </a:r>
          </a:p>
          <a:p>
            <a:pPr algn="ctr"/>
            <a:endParaRPr lang="en-US" sz="800" b="1" dirty="0" smtClean="0">
              <a:latin typeface="Calibri" panose="020F0502020204030204" pitchFamily="34" charset="0"/>
            </a:endParaRPr>
          </a:p>
          <a:p>
            <a:pPr algn="ctr"/>
            <a:r>
              <a:rPr lang="en-US" b="1" dirty="0" smtClean="0">
                <a:latin typeface="Calibri" panose="020F0502020204030204" pitchFamily="34" charset="0"/>
              </a:rPr>
              <a:t>First </a:t>
            </a:r>
            <a:r>
              <a:rPr lang="en-US" b="1" dirty="0">
                <a:latin typeface="Calibri" panose="020F0502020204030204" pitchFamily="34" charset="0"/>
              </a:rPr>
              <a:t>e</a:t>
            </a:r>
            <a:r>
              <a:rPr lang="en-US" b="1" dirty="0" smtClean="0">
                <a:latin typeface="Calibri" panose="020F0502020204030204" pitchFamily="34" charset="0"/>
              </a:rPr>
              <a:t>mployed before July 1, 2000                  </a:t>
            </a:r>
            <a:r>
              <a:rPr lang="en-US" sz="1400" dirty="0" smtClean="0">
                <a:latin typeface="Calibri" panose="020F0502020204030204" pitchFamily="34" charset="0"/>
              </a:rPr>
              <a:t>(and vested if left before July 1, 2000)</a:t>
            </a:r>
            <a:endParaRPr lang="en-US" sz="1400" dirty="0">
              <a:latin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68877" y="3472695"/>
            <a:ext cx="252213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MSEP 2000</a:t>
            </a:r>
          </a:p>
          <a:p>
            <a:pPr algn="ctr"/>
            <a:endParaRPr lang="en-US" sz="800" b="1" dirty="0" smtClean="0">
              <a:latin typeface="Calibri" panose="020F0502020204030204" pitchFamily="34" charset="0"/>
            </a:endParaRPr>
          </a:p>
          <a:p>
            <a:pPr algn="ctr"/>
            <a:r>
              <a:rPr lang="en-US" b="1" dirty="0" smtClean="0">
                <a:latin typeface="Calibri" panose="020F0502020204030204" pitchFamily="34" charset="0"/>
              </a:rPr>
              <a:t>First </a:t>
            </a:r>
            <a:r>
              <a:rPr lang="en-US" b="1" dirty="0">
                <a:latin typeface="Calibri" panose="020F0502020204030204" pitchFamily="34" charset="0"/>
              </a:rPr>
              <a:t>e</a:t>
            </a:r>
            <a:r>
              <a:rPr lang="en-US" b="1" dirty="0" smtClean="0">
                <a:latin typeface="Calibri" panose="020F0502020204030204" pitchFamily="34" charset="0"/>
              </a:rPr>
              <a:t>mployed on or after July 1, 2000 </a:t>
            </a:r>
          </a:p>
          <a:p>
            <a:pPr algn="ctr"/>
            <a:r>
              <a:rPr lang="en-US" sz="1400" dirty="0" smtClean="0">
                <a:latin typeface="Calibri" panose="020F0502020204030204" pitchFamily="34" charset="0"/>
              </a:rPr>
              <a:t>(but before                              January 1, 2011)</a:t>
            </a:r>
            <a:endParaRPr lang="en-US" sz="1400" dirty="0">
              <a:latin typeface="Calibri" panose="020F0502020204030204" pitchFamily="34" charset="0"/>
            </a:endParaRPr>
          </a:p>
          <a:p>
            <a:pPr algn="ctr"/>
            <a:r>
              <a:rPr lang="en-US" b="1" dirty="0" smtClean="0">
                <a:latin typeface="Calibri" panose="020F0502020204030204" pitchFamily="34" charset="0"/>
              </a:rPr>
              <a:t>                 </a:t>
            </a:r>
            <a:r>
              <a:rPr lang="en-US" sz="1400" b="1" dirty="0" smtClean="0">
                <a:latin typeface="Calibri" panose="020F0502020204030204" pitchFamily="34" charset="0"/>
              </a:rPr>
              <a:t> </a:t>
            </a:r>
            <a:endParaRPr lang="en-US" sz="1400" b="1" dirty="0">
              <a:latin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452903" y="3472695"/>
            <a:ext cx="251740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MSEP 2011</a:t>
            </a:r>
          </a:p>
          <a:p>
            <a:pPr algn="ctr"/>
            <a:endParaRPr lang="en-US" sz="800" dirty="0" smtClean="0">
              <a:latin typeface="Calibri" panose="020F0502020204030204" pitchFamily="34" charset="0"/>
            </a:endParaRPr>
          </a:p>
          <a:p>
            <a:pPr algn="ctr"/>
            <a:r>
              <a:rPr lang="en-US" b="1" dirty="0" smtClean="0">
                <a:latin typeface="Calibri" panose="020F0502020204030204" pitchFamily="34" charset="0"/>
              </a:rPr>
              <a:t>First </a:t>
            </a:r>
            <a:r>
              <a:rPr lang="en-US" b="1" dirty="0">
                <a:latin typeface="Calibri" panose="020F0502020204030204" pitchFamily="34" charset="0"/>
              </a:rPr>
              <a:t>e</a:t>
            </a:r>
            <a:r>
              <a:rPr lang="en-US" b="1" dirty="0" smtClean="0">
                <a:latin typeface="Calibri" panose="020F0502020204030204" pitchFamily="34" charset="0"/>
              </a:rPr>
              <a:t>mployed on or after January 1, 2011</a:t>
            </a:r>
          </a:p>
          <a:p>
            <a:pPr algn="ctr"/>
            <a:r>
              <a:rPr lang="en-US" sz="1400" dirty="0" smtClean="0">
                <a:latin typeface="Calibri" panose="020F0502020204030204" pitchFamily="34" charset="0"/>
              </a:rPr>
              <a:t>(in a MOSERS benefit-eligible position for the first time)</a:t>
            </a:r>
          </a:p>
          <a:p>
            <a:pPr algn="ctr"/>
            <a:endParaRPr lang="en-US" sz="1400" b="1" dirty="0">
              <a:latin typeface="Calibri" panose="020F0502020204030204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7478137" y="2893003"/>
            <a:ext cx="0" cy="2398179"/>
          </a:xfrm>
          <a:prstGeom prst="line">
            <a:avLst/>
          </a:prstGeom>
          <a:ln w="76200">
            <a:solidFill>
              <a:srgbClr val="DD6726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113" y="480760"/>
            <a:ext cx="2772792" cy="8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67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DD6726"/>
                </a:solidFill>
              </a:rPr>
              <a:t>Understanding Your Pension Plan</a:t>
            </a:r>
            <a:endParaRPr lang="en-US" dirty="0">
              <a:solidFill>
                <a:srgbClr val="DD6726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404937"/>
              </p:ext>
            </p:extLst>
          </p:nvPr>
        </p:nvGraphicFramePr>
        <p:xfrm>
          <a:off x="1015365" y="1379141"/>
          <a:ext cx="10161270" cy="4704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4771">
                  <a:extLst>
                    <a:ext uri="{9D8B030D-6E8A-4147-A177-3AD203B41FA5}">
                      <a16:colId xmlns:a16="http://schemas.microsoft.com/office/drawing/2014/main" val="2902012277"/>
                    </a:ext>
                  </a:extLst>
                </a:gridCol>
                <a:gridCol w="2732999">
                  <a:extLst>
                    <a:ext uri="{9D8B030D-6E8A-4147-A177-3AD203B41FA5}">
                      <a16:colId xmlns:a16="http://schemas.microsoft.com/office/drawing/2014/main" val="3712856823"/>
                    </a:ext>
                  </a:extLst>
                </a:gridCol>
                <a:gridCol w="2680872">
                  <a:extLst>
                    <a:ext uri="{9D8B030D-6E8A-4147-A177-3AD203B41FA5}">
                      <a16:colId xmlns:a16="http://schemas.microsoft.com/office/drawing/2014/main" val="2459586790"/>
                    </a:ext>
                  </a:extLst>
                </a:gridCol>
                <a:gridCol w="2462628">
                  <a:extLst>
                    <a:ext uri="{9D8B030D-6E8A-4147-A177-3AD203B41FA5}">
                      <a16:colId xmlns:a16="http://schemas.microsoft.com/office/drawing/2014/main" val="29908834"/>
                    </a:ext>
                  </a:extLst>
                </a:gridCol>
              </a:tblGrid>
              <a:tr h="28803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Provision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MSEP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39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MSEP 2000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9D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MSEP 2011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67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902152"/>
                  </a:ext>
                </a:extLst>
              </a:tr>
              <a:tr h="170966">
                <a:tc>
                  <a:txBody>
                    <a:bodyPr/>
                    <a:lstStyle/>
                    <a:p>
                      <a:r>
                        <a:rPr lang="en-US" sz="1550" b="1" dirty="0" smtClean="0"/>
                        <a:t>Vesting</a:t>
                      </a:r>
                      <a:endParaRPr lang="en-US" sz="15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50" dirty="0" smtClean="0"/>
                        <a:t>5 years</a:t>
                      </a:r>
                      <a:endParaRPr lang="en-US" sz="15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F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50" dirty="0" smtClean="0"/>
                        <a:t>5 years </a:t>
                      </a:r>
                      <a:endParaRPr lang="en-US" sz="15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9D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50" dirty="0" smtClean="0"/>
                        <a:t>5 years</a:t>
                      </a:r>
                      <a:endParaRPr lang="en-US" sz="155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B9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393598"/>
                  </a:ext>
                </a:extLst>
              </a:tr>
              <a:tr h="399487">
                <a:tc>
                  <a:txBody>
                    <a:bodyPr/>
                    <a:lstStyle/>
                    <a:p>
                      <a:r>
                        <a:rPr lang="en-US" sz="1550" b="1" dirty="0" smtClean="0"/>
                        <a:t>Early Retirement Eligibility </a:t>
                      </a:r>
                      <a:r>
                        <a:rPr lang="en-US" sz="1400" b="1" dirty="0" smtClean="0"/>
                        <a:t>(reduced benefit)</a:t>
                      </a:r>
                      <a:endParaRPr lang="en-US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50" dirty="0" smtClean="0"/>
                        <a:t>55 with 10 years</a:t>
                      </a:r>
                      <a:endParaRPr lang="en-US" sz="15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50" dirty="0" smtClean="0"/>
                        <a:t>57 with 5 years</a:t>
                      </a:r>
                      <a:endParaRPr lang="en-US" sz="15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50" dirty="0" smtClean="0"/>
                        <a:t>Active employee &amp; at least </a:t>
                      </a:r>
                      <a:r>
                        <a:rPr lang="en-US" sz="1550" baseline="0" dirty="0" smtClean="0"/>
                        <a:t> </a:t>
                      </a:r>
                      <a:r>
                        <a:rPr lang="en-US" sz="1550" dirty="0" smtClean="0"/>
                        <a:t>62</a:t>
                      </a:r>
                      <a:r>
                        <a:rPr lang="en-US" sz="1550" baseline="0" dirty="0" smtClean="0"/>
                        <a:t> with 5 years</a:t>
                      </a:r>
                      <a:endParaRPr lang="en-US" sz="15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65664"/>
                  </a:ext>
                </a:extLst>
              </a:tr>
              <a:tr h="589752">
                <a:tc>
                  <a:txBody>
                    <a:bodyPr/>
                    <a:lstStyle/>
                    <a:p>
                      <a:r>
                        <a:rPr lang="en-US" sz="1550" b="1" dirty="0" smtClean="0"/>
                        <a:t>Normal Retirement Eligibility</a:t>
                      </a:r>
                      <a:endParaRPr lang="en-US" sz="15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50" dirty="0" smtClean="0"/>
                        <a:t>65 with</a:t>
                      </a:r>
                      <a:r>
                        <a:rPr lang="en-US" sz="1550" baseline="0" dirty="0" smtClean="0"/>
                        <a:t> 5 years, 60 with 15 years, Rule of 80</a:t>
                      </a:r>
                      <a:endParaRPr lang="en-US" sz="15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F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50" dirty="0" smtClean="0"/>
                        <a:t>62 with 5 years</a:t>
                      </a:r>
                    </a:p>
                    <a:p>
                      <a:r>
                        <a:rPr lang="en-US" sz="1550" dirty="0" smtClean="0"/>
                        <a:t>Rule of 80</a:t>
                      </a:r>
                      <a:r>
                        <a:rPr lang="en-US" sz="155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en-US" sz="15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9D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50" dirty="0" smtClean="0"/>
                        <a:t>67 with 5 years</a:t>
                      </a:r>
                    </a:p>
                    <a:p>
                      <a:r>
                        <a:rPr lang="en-US" sz="1550" dirty="0" smtClean="0"/>
                        <a:t>Rule of 90</a:t>
                      </a:r>
                      <a:r>
                        <a:rPr lang="en-US" sz="1550" dirty="0" smtClean="0">
                          <a:solidFill>
                            <a:schemeClr val="tx1"/>
                          </a:solidFill>
                        </a:rPr>
                        <a:t>*</a:t>
                      </a:r>
                      <a:endParaRPr lang="en-US" sz="15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B9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241598"/>
                  </a:ext>
                </a:extLst>
              </a:tr>
              <a:tr h="1165965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n-US" sz="1550" b="1" dirty="0" smtClean="0"/>
                        <a:t>Cost of Living Adjustment (COLA) </a:t>
                      </a:r>
                    </a:p>
                    <a:p>
                      <a:r>
                        <a:rPr lang="en-US" sz="1200" b="1" i="1" dirty="0" smtClean="0"/>
                        <a:t>COLA</a:t>
                      </a:r>
                      <a:r>
                        <a:rPr lang="en-US" sz="1200" b="1" i="1" baseline="0" dirty="0" smtClean="0"/>
                        <a:t> CAP is 65%.                         </a:t>
                      </a:r>
                      <a:r>
                        <a:rPr lang="en-US" sz="1200" b="1" i="1" dirty="0" smtClean="0"/>
                        <a:t>CPI COLA is 80% of percentage increase</a:t>
                      </a:r>
                      <a:r>
                        <a:rPr lang="en-US" sz="1200" b="1" i="1" baseline="0" dirty="0" smtClean="0"/>
                        <a:t> in </a:t>
                      </a:r>
                      <a:r>
                        <a:rPr lang="en-US" sz="1200" b="1" i="1" baseline="0" dirty="0" smtClean="0">
                          <a:solidFill>
                            <a:schemeClr val="tx1"/>
                          </a:solidFill>
                        </a:rPr>
                        <a:t>the average </a:t>
                      </a:r>
                      <a:r>
                        <a:rPr lang="en-US" sz="1200" b="1" i="1" baseline="0" dirty="0" smtClean="0"/>
                        <a:t>CPI-U (0-5%). </a:t>
                      </a:r>
                      <a:endParaRPr lang="en-US" sz="12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1450" dirty="0" smtClean="0"/>
                        <a:t>If first employed </a:t>
                      </a:r>
                      <a:r>
                        <a:rPr lang="en-US" sz="1450" b="1" dirty="0" smtClean="0"/>
                        <a:t>before Aug 28, 1997</a:t>
                      </a:r>
                      <a:r>
                        <a:rPr lang="en-US" sz="1450" dirty="0" smtClean="0"/>
                        <a:t>,</a:t>
                      </a:r>
                      <a:r>
                        <a:rPr lang="en-US" sz="1450" baseline="0" dirty="0" smtClean="0"/>
                        <a:t> will receive </a:t>
                      </a:r>
                      <a:r>
                        <a:rPr lang="en-US" sz="1450" dirty="0" smtClean="0"/>
                        <a:t>4-5% until COLA Cap;</a:t>
                      </a:r>
                      <a:r>
                        <a:rPr lang="en-US" sz="1450" baseline="0" dirty="0" smtClean="0"/>
                        <a:t> then receive COLA based on </a:t>
                      </a:r>
                      <a:r>
                        <a:rPr lang="en-US" sz="1450" baseline="0" dirty="0" smtClean="0">
                          <a:solidFill>
                            <a:schemeClr val="tx1"/>
                          </a:solidFill>
                        </a:rPr>
                        <a:t>CPI (0-5%). 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§"/>
                      </a:pPr>
                      <a:r>
                        <a:rPr lang="en-US" sz="1450" baseline="0" dirty="0" smtClean="0"/>
                        <a:t>If first employed </a:t>
                      </a:r>
                      <a:r>
                        <a:rPr lang="en-US" sz="1450" b="1" baseline="0" dirty="0" smtClean="0"/>
                        <a:t>on or after August 28, 1997</a:t>
                      </a:r>
                      <a:r>
                        <a:rPr lang="en-US" sz="1450" baseline="0" dirty="0" smtClean="0"/>
                        <a:t>, will receive COLA based on </a:t>
                      </a:r>
                      <a:r>
                        <a:rPr lang="en-US" sz="1450" baseline="0" dirty="0" smtClean="0">
                          <a:solidFill>
                            <a:schemeClr val="tx1"/>
                          </a:solidFill>
                        </a:rPr>
                        <a:t>CPI (0-5%).</a:t>
                      </a:r>
                      <a:endParaRPr lang="en-US" sz="14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50" dirty="0" smtClean="0"/>
                        <a:t>80% of the percentage increase in the </a:t>
                      </a:r>
                      <a:r>
                        <a:rPr lang="en-US" sz="1550" dirty="0" smtClean="0">
                          <a:solidFill>
                            <a:schemeClr val="tx1"/>
                          </a:solidFill>
                        </a:rPr>
                        <a:t>average CPI</a:t>
                      </a:r>
                      <a:r>
                        <a:rPr lang="en-US" sz="15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50" dirty="0" smtClean="0">
                          <a:solidFill>
                            <a:schemeClr val="tx1"/>
                          </a:solidFill>
                        </a:rPr>
                        <a:t>(0-5%)</a:t>
                      </a:r>
                      <a:r>
                        <a:rPr lang="en-US" sz="155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5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50" dirty="0" smtClean="0"/>
                        <a:t>80% of the percentage increase in </a:t>
                      </a:r>
                      <a:r>
                        <a:rPr lang="en-US" sz="1550" dirty="0" smtClean="0">
                          <a:solidFill>
                            <a:schemeClr val="tx1"/>
                          </a:solidFill>
                        </a:rPr>
                        <a:t>the average CPI (0-5%) </a:t>
                      </a:r>
                    </a:p>
                    <a:p>
                      <a:endParaRPr lang="en-US" sz="15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0535486"/>
                  </a:ext>
                </a:extLst>
              </a:tr>
              <a:tr h="299563">
                <a:tc>
                  <a:txBody>
                    <a:bodyPr/>
                    <a:lstStyle/>
                    <a:p>
                      <a:r>
                        <a:rPr lang="en-US" sz="1550" b="1" dirty="0" smtClean="0"/>
                        <a:t>Base Benefit Formula</a:t>
                      </a:r>
                      <a:endParaRPr lang="en-US" sz="15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50" dirty="0" smtClean="0"/>
                        <a:t>FAP x .016 x credited service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F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dirty="0" smtClean="0"/>
                        <a:t>FAP x .017 x credited service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9D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50" dirty="0" smtClean="0"/>
                        <a:t>FAP x .017 x credited</a:t>
                      </a:r>
                      <a:r>
                        <a:rPr lang="en-US" sz="1550" baseline="0" dirty="0" smtClean="0"/>
                        <a:t> </a:t>
                      </a:r>
                      <a:r>
                        <a:rPr lang="en-US" sz="1550" dirty="0" smtClean="0"/>
                        <a:t>service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B9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884572"/>
                  </a:ext>
                </a:extLst>
              </a:tr>
              <a:tr h="220457">
                <a:tc>
                  <a:txBody>
                    <a:bodyPr/>
                    <a:lstStyle/>
                    <a:p>
                      <a:r>
                        <a:rPr lang="en-US" sz="1550" b="1" dirty="0" smtClean="0"/>
                        <a:t>Temporary Benefit Formula </a:t>
                      </a:r>
                      <a:r>
                        <a:rPr lang="en-US" sz="1400" b="1" i="1" dirty="0" smtClean="0"/>
                        <a:t>(ends at age 62)</a:t>
                      </a:r>
                      <a:endParaRPr lang="en-US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50" b="1" dirty="0" smtClean="0"/>
                        <a:t>Not available</a:t>
                      </a:r>
                      <a:endParaRPr lang="en-US" sz="15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50" dirty="0" smtClean="0"/>
                        <a:t>FAP x .008 x credited service </a:t>
                      </a:r>
                      <a:r>
                        <a:rPr lang="en-US" sz="1400" i="1" dirty="0" smtClean="0"/>
                        <a:t>(must retire under Rule of 80)</a:t>
                      </a:r>
                      <a:endParaRPr lang="en-US" sz="1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50" dirty="0" smtClean="0"/>
                        <a:t>FAP x .008 x credited service </a:t>
                      </a:r>
                      <a:r>
                        <a:rPr lang="en-US" sz="1400" i="1" dirty="0" smtClean="0"/>
                        <a:t>(must retire under Rule of 90)</a:t>
                      </a:r>
                      <a:endParaRPr lang="en-US" sz="1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8055625"/>
                  </a:ext>
                </a:extLst>
              </a:tr>
              <a:tr h="300564">
                <a:tc>
                  <a:txBody>
                    <a:bodyPr/>
                    <a:lstStyle/>
                    <a:p>
                      <a:r>
                        <a:rPr lang="en-US" sz="1550" b="1" dirty="0" smtClean="0"/>
                        <a:t>BackDROP lump sum</a:t>
                      </a:r>
                      <a:endParaRPr lang="en-US" sz="15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50" dirty="0" smtClean="0"/>
                        <a:t>Yes</a:t>
                      </a:r>
                      <a:endParaRPr lang="en-US" sz="15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F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50" dirty="0" smtClean="0"/>
                        <a:t>Yes</a:t>
                      </a:r>
                      <a:endParaRPr lang="en-US" sz="15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9D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50" b="1" dirty="0" smtClean="0"/>
                        <a:t>Not available</a:t>
                      </a:r>
                      <a:endParaRPr lang="en-US" sz="155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B9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710323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15365" y="6083693"/>
            <a:ext cx="101612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FAP = Final Average Pay, your highest 36 consecutive full months of </a:t>
            </a:r>
            <a:r>
              <a:rPr lang="en-US" sz="1600" i="1" dirty="0"/>
              <a:t>pay </a:t>
            </a:r>
            <a:r>
              <a:rPr lang="en-US" sz="1600" i="1" dirty="0" smtClean="0"/>
              <a:t>                  *Terminated-vested </a:t>
            </a:r>
            <a:r>
              <a:rPr lang="en-US" sz="1600" i="1" dirty="0"/>
              <a:t>members ineligible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113" y="480760"/>
            <a:ext cx="2772792" cy="8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6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DD6726"/>
                </a:solidFill>
              </a:rPr>
              <a:t>Welcome!</a:t>
            </a:r>
            <a:endParaRPr lang="en-US" b="1" dirty="0">
              <a:solidFill>
                <a:srgbClr val="DD6726"/>
              </a:solidFill>
            </a:endParaRPr>
          </a:p>
        </p:txBody>
      </p:sp>
      <p:pic>
        <p:nvPicPr>
          <p:cNvPr id="1026" name="Picture 2" descr="NEO-Welcome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270" y="1364575"/>
            <a:ext cx="7453460" cy="419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2548" y="5722070"/>
            <a:ext cx="119060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DD6726"/>
                </a:solidFill>
              </a:rPr>
              <a:t>Main website: </a:t>
            </a:r>
            <a:r>
              <a:rPr lang="en-US" sz="2400" dirty="0" smtClean="0">
                <a:solidFill>
                  <a:srgbClr val="006394"/>
                </a:solidFill>
              </a:rPr>
              <a:t>www.mosers.org</a:t>
            </a:r>
            <a:r>
              <a:rPr lang="en-US" sz="2400" dirty="0" smtClean="0">
                <a:solidFill>
                  <a:srgbClr val="DD6726"/>
                </a:solidFill>
              </a:rPr>
              <a:t> </a:t>
            </a:r>
            <a:r>
              <a:rPr lang="en-US" sz="1200" dirty="0" smtClean="0">
                <a:solidFill>
                  <a:srgbClr val="DBD9D6"/>
                </a:solidFill>
                <a:latin typeface="Zapf Dingbats" panose="05020102010704020609" pitchFamily="18" charset="0"/>
              </a:rPr>
              <a:t>◆</a:t>
            </a:r>
            <a:r>
              <a:rPr lang="en-US" sz="2400" dirty="0" smtClean="0">
                <a:latin typeface="Zapf Dingbats" panose="05020102010704020609" pitchFamily="18" charset="0"/>
              </a:rPr>
              <a:t> </a:t>
            </a:r>
            <a:r>
              <a:rPr lang="en-US" sz="2400" dirty="0" smtClean="0">
                <a:solidFill>
                  <a:srgbClr val="DD6726"/>
                </a:solidFill>
              </a:rPr>
              <a:t>This video and others: </a:t>
            </a:r>
            <a:r>
              <a:rPr lang="en-US" sz="2400" dirty="0" smtClean="0">
                <a:solidFill>
                  <a:srgbClr val="006394"/>
                </a:solidFill>
              </a:rPr>
              <a:t>www.mosers.org/video-gallery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113" y="480760"/>
            <a:ext cx="2772792" cy="8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96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1" cy="659384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-94116" y="3407095"/>
            <a:ext cx="4653758" cy="39878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12618" y="1537253"/>
            <a:ext cx="6470073" cy="4628020"/>
          </a:xfrm>
        </p:spPr>
        <p:txBody>
          <a:bodyPr>
            <a:noAutofit/>
          </a:bodyPr>
          <a:lstStyle/>
          <a:p>
            <a:pPr>
              <a:spcBef>
                <a:spcPts val="1600"/>
              </a:spcBef>
              <a:buSzPct val="125000"/>
            </a:pPr>
            <a:r>
              <a:rPr lang="en-US" sz="1600" b="1" dirty="0"/>
              <a:t>The MO Deferred Comp Plan is a </a:t>
            </a:r>
            <a:r>
              <a:rPr lang="en-US" sz="1600" b="1" u="sng" dirty="0"/>
              <a:t>voluntary,</a:t>
            </a:r>
            <a:r>
              <a:rPr lang="en-US" sz="1600" b="1" dirty="0"/>
              <a:t> low-cost </a:t>
            </a:r>
            <a:r>
              <a:rPr lang="en-US" sz="1600" b="1" dirty="0">
                <a:solidFill>
                  <a:srgbClr val="007E9A"/>
                </a:solidFill>
              </a:rPr>
              <a:t>retirement </a:t>
            </a:r>
            <a:r>
              <a:rPr lang="en-US" sz="1600" b="1" dirty="0" smtClean="0">
                <a:solidFill>
                  <a:srgbClr val="007E9A"/>
                </a:solidFill>
              </a:rPr>
              <a:t/>
            </a:r>
            <a:br>
              <a:rPr lang="en-US" sz="1600" b="1" dirty="0" smtClean="0">
                <a:solidFill>
                  <a:srgbClr val="007E9A"/>
                </a:solidFill>
              </a:rPr>
            </a:br>
            <a:r>
              <a:rPr lang="en-US" sz="1600" b="1" dirty="0" smtClean="0">
                <a:solidFill>
                  <a:srgbClr val="007E9A"/>
                </a:solidFill>
              </a:rPr>
              <a:t>savings plan </a:t>
            </a:r>
            <a:r>
              <a:rPr lang="en-US" sz="1600" b="1" dirty="0" smtClean="0"/>
              <a:t>for </a:t>
            </a:r>
            <a:r>
              <a:rPr lang="en-US" sz="1600" b="1" dirty="0"/>
              <a:t>state of Missouri employees.</a:t>
            </a:r>
          </a:p>
          <a:p>
            <a:pPr>
              <a:spcBef>
                <a:spcPts val="1600"/>
              </a:spcBef>
              <a:buSzPct val="125000"/>
            </a:pPr>
            <a:r>
              <a:rPr lang="en-US" sz="1600" dirty="0" smtClean="0"/>
              <a:t>Helps you accumulate savings to supplement </a:t>
            </a:r>
            <a:r>
              <a:rPr lang="en-US" sz="1600" dirty="0"/>
              <a:t>your </a:t>
            </a:r>
            <a:r>
              <a:rPr lang="en-US" sz="1600" dirty="0" smtClean="0"/>
              <a:t>pension from </a:t>
            </a:r>
            <a:br>
              <a:rPr lang="en-US" sz="1600" dirty="0" smtClean="0"/>
            </a:br>
            <a:r>
              <a:rPr lang="en-US" sz="1600" dirty="0" smtClean="0"/>
              <a:t>MOSERS and </a:t>
            </a:r>
            <a:r>
              <a:rPr lang="en-US" sz="1600" dirty="0"/>
              <a:t>Social Security benefits in </a:t>
            </a:r>
            <a:r>
              <a:rPr lang="en-US" sz="1600" dirty="0" smtClean="0"/>
              <a:t>retirement</a:t>
            </a:r>
            <a:endParaRPr lang="en-US" sz="1600" dirty="0"/>
          </a:p>
          <a:p>
            <a:pPr>
              <a:spcBef>
                <a:spcPts val="1600"/>
              </a:spcBef>
              <a:buSzPct val="125000"/>
            </a:pPr>
            <a:r>
              <a:rPr lang="en-US" sz="1600" dirty="0" smtClean="0"/>
              <a:t>New </a:t>
            </a:r>
            <a:r>
              <a:rPr lang="en-US" sz="1600" dirty="0"/>
              <a:t>employees are </a:t>
            </a:r>
            <a:r>
              <a:rPr lang="en-US" sz="1600" dirty="0" smtClean="0"/>
              <a:t>automatically </a:t>
            </a:r>
            <a:r>
              <a:rPr lang="en-US" sz="1600" dirty="0"/>
              <a:t>enrolled at </a:t>
            </a:r>
            <a:r>
              <a:rPr lang="en-US" sz="1600" b="1" dirty="0" smtClean="0"/>
              <a:t>1</a:t>
            </a:r>
            <a:r>
              <a:rPr lang="en-US" sz="1600" b="1" dirty="0"/>
              <a:t>% contribution </a:t>
            </a:r>
            <a:r>
              <a:rPr lang="en-US" sz="1600" b="1" dirty="0" smtClean="0"/>
              <a:t>rate </a:t>
            </a:r>
            <a:br>
              <a:rPr lang="en-US" sz="1600" b="1" dirty="0" smtClean="0"/>
            </a:br>
            <a:r>
              <a:rPr lang="en-US" sz="1600" dirty="0" smtClean="0"/>
              <a:t>per pay period </a:t>
            </a:r>
            <a:endParaRPr lang="en-US" sz="1600" i="1" dirty="0"/>
          </a:p>
          <a:p>
            <a:pPr>
              <a:spcBef>
                <a:spcPts val="1600"/>
              </a:spcBef>
              <a:spcAft>
                <a:spcPts val="600"/>
              </a:spcAft>
              <a:buSzPct val="125000"/>
            </a:pPr>
            <a:r>
              <a:rPr lang="en-US" sz="1600" b="1" dirty="0"/>
              <a:t>Benefits of Saving with MO Deferred Comp</a:t>
            </a:r>
          </a:p>
          <a:p>
            <a:pPr marL="635000" lvl="1">
              <a:buSzPct val="125000"/>
            </a:pPr>
            <a:r>
              <a:rPr lang="en-US" sz="1500" dirty="0" smtClean="0"/>
              <a:t>Access </a:t>
            </a:r>
            <a:r>
              <a:rPr lang="en-US" sz="1500" dirty="0"/>
              <a:t>to a simplified, professionally managed </a:t>
            </a:r>
            <a:r>
              <a:rPr lang="en-US" sz="1500" dirty="0" smtClean="0"/>
              <a:t>investment lineup</a:t>
            </a:r>
            <a:endParaRPr lang="en-US" sz="1500" dirty="0"/>
          </a:p>
          <a:p>
            <a:pPr marL="635000" lvl="1">
              <a:buSzPct val="125000"/>
            </a:pPr>
            <a:r>
              <a:rPr lang="en-US" sz="1500" dirty="0"/>
              <a:t>Easy to rollover </a:t>
            </a:r>
            <a:r>
              <a:rPr lang="en-US" sz="1500" dirty="0" smtClean="0"/>
              <a:t>your </a:t>
            </a:r>
            <a:r>
              <a:rPr lang="en-US" sz="1500" dirty="0"/>
              <a:t>existing retirement savings plans</a:t>
            </a:r>
          </a:p>
          <a:p>
            <a:pPr marL="635000" lvl="1">
              <a:buSzPct val="125000"/>
            </a:pPr>
            <a:r>
              <a:rPr lang="en-US" sz="1500" dirty="0"/>
              <a:t>Save with both pre-tax &amp; after-tax (ROTH) contributions</a:t>
            </a:r>
          </a:p>
          <a:p>
            <a:pPr marL="635000" lvl="1">
              <a:buSzPct val="125000"/>
            </a:pPr>
            <a:r>
              <a:rPr lang="en-US" sz="1500" b="1" dirty="0"/>
              <a:t>No 10% withdrawal penalty</a:t>
            </a:r>
            <a:r>
              <a:rPr lang="en-US" sz="1500" dirty="0"/>
              <a:t> on </a:t>
            </a:r>
            <a:r>
              <a:rPr lang="en-US" sz="1500" u="sng" dirty="0"/>
              <a:t>pre-tax</a:t>
            </a:r>
            <a:r>
              <a:rPr lang="en-US" sz="1500" dirty="0"/>
              <a:t> </a:t>
            </a:r>
            <a:r>
              <a:rPr lang="en-US" sz="1500" dirty="0" smtClean="0"/>
              <a:t>distributions </a:t>
            </a:r>
            <a:r>
              <a:rPr lang="en-US" sz="1500" dirty="0"/>
              <a:t>under age 59 ½*</a:t>
            </a:r>
          </a:p>
          <a:p>
            <a:pPr marL="635000" lvl="1">
              <a:buSzPct val="125000"/>
            </a:pPr>
            <a:r>
              <a:rPr lang="en-US" sz="1500" b="1" dirty="0" smtClean="0"/>
              <a:t>Ranked as one of the lowest cost plans in the nation</a:t>
            </a:r>
          </a:p>
          <a:p>
            <a:pPr marL="635000" lvl="1">
              <a:buSzPct val="125000"/>
            </a:pPr>
            <a:r>
              <a:rPr lang="en-US" sz="1500" dirty="0" smtClean="0"/>
              <a:t>Free seminars &amp; one-on-one consultations with financial professionals</a:t>
            </a:r>
          </a:p>
          <a:p>
            <a:pPr marL="635000" lvl="1">
              <a:buSzPct val="125000"/>
            </a:pPr>
            <a:r>
              <a:rPr lang="en-US" sz="1500" dirty="0" smtClean="0"/>
              <a:t>Online resources, videos &amp; calculators available at </a:t>
            </a:r>
            <a:r>
              <a:rPr lang="en-US" sz="1500" dirty="0" smtClean="0">
                <a:hlinkClick r:id="rId3"/>
              </a:rPr>
              <a:t>www.modeferredcomp.org</a:t>
            </a:r>
            <a:r>
              <a:rPr lang="en-US" sz="1500" dirty="0" smtClean="0"/>
              <a:t> </a:t>
            </a:r>
            <a:endParaRPr lang="en-US" sz="15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6164" y="365125"/>
            <a:ext cx="10727636" cy="562527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MO Deferred Comp – </a:t>
            </a:r>
            <a:r>
              <a:rPr lang="en-US" sz="3600" b="1" i="1" dirty="0" smtClean="0">
                <a:solidFill>
                  <a:schemeClr val="bg1"/>
                </a:solidFill>
              </a:rPr>
              <a:t>The Basics</a:t>
            </a:r>
            <a:endParaRPr lang="en-US" sz="3600" b="1" i="1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691" y="1537253"/>
            <a:ext cx="4652004" cy="300824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92273" y="6332229"/>
            <a:ext cx="54558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*</a:t>
            </a:r>
            <a:r>
              <a:rPr lang="en-US" sz="1100" i="1" dirty="0"/>
              <a:t>M</a:t>
            </a:r>
            <a:r>
              <a:rPr lang="en-US" sz="1100" i="1" dirty="0" smtClean="0"/>
              <a:t>ust be separated from service 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val="130103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405</Words>
  <Application>Microsoft Office PowerPoint</Application>
  <PresentationFormat>Widescreen</PresentationFormat>
  <Paragraphs>71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Zapf Dingbats</vt:lpstr>
      <vt:lpstr>Office Theme</vt:lpstr>
      <vt:lpstr>PowerPoint Presentation</vt:lpstr>
      <vt:lpstr>Learning Your Pension Plan </vt:lpstr>
      <vt:lpstr>Understanding Your Pension Plan</vt:lpstr>
      <vt:lpstr>Welcome!</vt:lpstr>
      <vt:lpstr>MO Deferred Comp – The Basics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Candy Smith</dc:creator>
  <cp:lastModifiedBy>Juanita Mummert</cp:lastModifiedBy>
  <cp:revision>32</cp:revision>
  <cp:lastPrinted>2020-01-10T22:10:02Z</cp:lastPrinted>
  <dcterms:created xsi:type="dcterms:W3CDTF">2019-12-19T21:17:19Z</dcterms:created>
  <dcterms:modified xsi:type="dcterms:W3CDTF">2020-01-10T22:10:33Z</dcterms:modified>
</cp:coreProperties>
</file>